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README.md" TargetMode="External"/><Relationship Id="rId1" Type="http://schemas.openxmlformats.org/officeDocument/2006/relationships/image" Target="../media/image-6-1.png"/><Relationship Id="rId3" Type="http://schemas.openxmlformats.org/officeDocument/2006/relationships/image" Target="../media/image-6-2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30545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Awarely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03489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Personalized Security Training That Clicks.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Hackathon Submission | [Your Team Members' Names]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8163"/>
            <a:ext cx="93431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Opportunities for Improvement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60571"/>
            <a:ext cx="13042821" cy="1907858"/>
          </a:xfrm>
          <a:prstGeom prst="roundRect">
            <a:avLst>
              <a:gd name="adj" fmla="val 4993"/>
            </a:avLst>
          </a:prstGeom>
          <a:solidFill>
            <a:srgbClr val="B88E2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2970252"/>
            <a:ext cx="354330" cy="2834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01748" y="2944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Practice Your Pitch: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01748" y="3525203"/>
            <a:ext cx="120080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content is now tightly aligned with the criteria. The next step is to practice delivering it. Ensure you speak to each point clearly and confidently.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823579"/>
            <a:ext cx="13042821" cy="1907858"/>
          </a:xfrm>
          <a:prstGeom prst="roundRect">
            <a:avLst>
              <a:gd name="adj" fmla="val 4993"/>
            </a:avLst>
          </a:prstGeom>
          <a:solidFill>
            <a:srgbClr val="B88E23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4" y="5133261"/>
            <a:ext cx="354330" cy="2834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601748" y="5107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Visuals Matter: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601748" y="5688211"/>
            <a:ext cx="120080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each slide, try to find clean, modern icons and graphics that reinforce the message. A well-designed presentation can significantly boost your score in the "Presentation" category.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490" y="1000125"/>
            <a:ext cx="7703820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The Human Firewall is Broken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6490" y="2594610"/>
            <a:ext cx="3749040" cy="1889284"/>
          </a:xfrm>
          <a:prstGeom prst="roundRect">
            <a:avLst>
              <a:gd name="adj" fmla="val 5808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83630" y="2594610"/>
            <a:ext cx="91440" cy="1889284"/>
          </a:xfrm>
          <a:prstGeom prst="roundRect">
            <a:avLst>
              <a:gd name="adj" fmla="val 94501"/>
            </a:avLst>
          </a:prstGeom>
          <a:solidFill>
            <a:srgbClr val="B88E23"/>
          </a:solidFill>
          <a:ln/>
        </p:spPr>
      </p:sp>
      <p:sp>
        <p:nvSpPr>
          <p:cNvPr id="6" name="Text 3"/>
          <p:cNvSpPr/>
          <p:nvPr/>
        </p:nvSpPr>
        <p:spPr>
          <a:xfrm>
            <a:off x="6503670" y="2823210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Generic Content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503670" y="3268028"/>
            <a:ext cx="3223260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"One-size-fits-all" training is irrelevant, leading to widespread employee disengagement.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270" y="2594610"/>
            <a:ext cx="3749040" cy="1889284"/>
          </a:xfrm>
          <a:prstGeom prst="roundRect">
            <a:avLst>
              <a:gd name="adj" fmla="val 5808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38410" y="2594610"/>
            <a:ext cx="91440" cy="1889284"/>
          </a:xfrm>
          <a:prstGeom prst="roundRect">
            <a:avLst>
              <a:gd name="adj" fmla="val 94501"/>
            </a:avLst>
          </a:prstGeom>
          <a:solidFill>
            <a:srgbClr val="B88E23"/>
          </a:solidFill>
          <a:ln/>
        </p:spPr>
      </p:sp>
      <p:sp>
        <p:nvSpPr>
          <p:cNvPr id="10" name="Text 7"/>
          <p:cNvSpPr/>
          <p:nvPr/>
        </p:nvSpPr>
        <p:spPr>
          <a:xfrm>
            <a:off x="10458450" y="2823210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Security Fatigue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458450" y="3268028"/>
            <a:ext cx="3223260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Constant, non-specific warnings cause employees to tune out real threats.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6490" y="4689634"/>
            <a:ext cx="3749040" cy="2539841"/>
          </a:xfrm>
          <a:prstGeom prst="roundRect">
            <a:avLst>
              <a:gd name="adj" fmla="val 4320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83630" y="4689634"/>
            <a:ext cx="91440" cy="2539841"/>
          </a:xfrm>
          <a:prstGeom prst="roundRect">
            <a:avLst>
              <a:gd name="adj" fmla="val 94501"/>
            </a:avLst>
          </a:prstGeom>
          <a:solidFill>
            <a:srgbClr val="B88E23"/>
          </a:solidFill>
          <a:ln/>
        </p:spPr>
      </p:sp>
      <p:sp>
        <p:nvSpPr>
          <p:cNvPr id="14" name="Text 11"/>
          <p:cNvSpPr/>
          <p:nvPr/>
        </p:nvSpPr>
        <p:spPr>
          <a:xfrm>
            <a:off x="6503670" y="4918234"/>
            <a:ext cx="3223260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 Compliant, Yet Vulnerable Workforce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503670" y="5684520"/>
            <a:ext cx="3223260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Companies check the compliance box, but their employees remain their biggest vulnerability.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587335"/>
            <a:ext cx="9473089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Introducing Awarely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474" y="1681877"/>
            <a:ext cx="13135451" cy="57507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56953" y="4594437"/>
            <a:ext cx="1540553" cy="358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Before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072545" y="4594437"/>
            <a:ext cx="1540553" cy="358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After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759163" y="6323780"/>
            <a:ext cx="2801006" cy="28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Salesperson</a:t>
            </a:r>
            <a:endParaRPr lang="en-US" sz="10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8236" y="6298714"/>
            <a:ext cx="352712" cy="33719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708236" y="2905280"/>
            <a:ext cx="2864665" cy="28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HR Manager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6393" y="2854352"/>
            <a:ext cx="357089" cy="3371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235745" y="6298316"/>
            <a:ext cx="2788274" cy="28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Developer</a:t>
            </a:r>
            <a:endParaRPr lang="en-US" sz="10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592" y="6323581"/>
            <a:ext cx="352712" cy="33719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72085" y="2905280"/>
            <a:ext cx="2864664" cy="28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Generic Security Training</a:t>
            </a:r>
            <a:endParaRPr lang="en-US" sz="10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9025" y="2854352"/>
            <a:ext cx="352711" cy="33719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7474" y="7672864"/>
            <a:ext cx="131354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deliver the right training, to the right person, at the right time.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90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Innovation: From Passive Compliance to Active Defense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40261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174331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From Generic to Hyper-Relevant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5019080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Instead of generic videos, Awarely uses role-based onboarding to deliver training that mirrors an employee's actual daily workflow and threat landscape.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040261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174331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From Passive to Interactive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5019080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replace boring lectures with interactive simulations of real-world threats, dramatically improving knowledge retention and practical skills.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040261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174331"/>
            <a:ext cx="33976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From A Chore to a Skill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664750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platform transforms security training from an annual compliance task into an engaging, continuous skill-building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579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Designed for Engagement and Effectiveness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618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B88E23"/>
          </a:solidFill>
          <a:ln/>
        </p:spPr>
      </p:sp>
      <p:sp>
        <p:nvSpPr>
          <p:cNvPr id="5" name="Text 2"/>
          <p:cNvSpPr/>
          <p:nvPr/>
        </p:nvSpPr>
        <p:spPr>
          <a:xfrm>
            <a:off x="6620351" y="2715697"/>
            <a:ext cx="35024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Role-Based Onboarding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620351" y="3206115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select their job role upon signup for an instantly tailored and relevant learning path. No wasted time.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506039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B88E23"/>
          </a:solidFill>
          <a:ln/>
        </p:spPr>
      </p:sp>
      <p:sp>
        <p:nvSpPr>
          <p:cNvPr id="8" name="Text 5"/>
          <p:cNvSpPr/>
          <p:nvPr/>
        </p:nvSpPr>
        <p:spPr>
          <a:xfrm>
            <a:off x="6620351" y="4385548"/>
            <a:ext cx="35118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Personalized Dashboard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620351" y="4875967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clean, clutter-free view of learning modules and progress relevant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the user's specific role.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175891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B88E23"/>
          </a:solidFill>
          <a:ln/>
        </p:spPr>
      </p:sp>
      <p:sp>
        <p:nvSpPr>
          <p:cNvPr id="11" name="Text 8"/>
          <p:cNvSpPr/>
          <p:nvPr/>
        </p:nvSpPr>
        <p:spPr>
          <a:xfrm>
            <a:off x="6620351" y="6055400"/>
            <a:ext cx="33744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Interactive Simulations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20351" y="6545818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Realistic, hands-on scenarios (e.g., "Spot the Phish") that make learning sticky and effective.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Application Demo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963692"/>
            <a:ext cx="6780014" cy="67800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61171" y="949523"/>
            <a:ext cx="176343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Demonstrated Personas: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7461171" y="124003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HR Manager: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Navigating modules on PII protection &amp; resume-based malware.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7461171" y="146113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Software Developer: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Engaging with simulations on API key security &amp; GitHub phishing.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7461171" y="1755934"/>
            <a:ext cx="177307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Documentation &amp; Code: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461171" y="204644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repository is fully documented with a clear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AB8421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README.md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setup instructions, and commented code.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7461171" y="234124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GitHub Repository: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61171" y="2631758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[Link to your GitHub Repository]</a:t>
            </a:r>
            <a:endParaRPr lang="en-US" sz="8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171" y="2940725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805" y="422553"/>
            <a:ext cx="8386405" cy="480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Robust, Modern, and Scalable Architecture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646" y="1210032"/>
            <a:ext cx="13442990" cy="57969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98231" y="5907635"/>
            <a:ext cx="3049755" cy="38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MySQL (JDBC)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498231" y="4565743"/>
            <a:ext cx="3049755" cy="381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Spring Boot 3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498231" y="3237405"/>
            <a:ext cx="3049755" cy="38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REST API (JSON)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498231" y="1895513"/>
            <a:ext cx="3049755" cy="38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React (Vite)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537805" y="7237452"/>
            <a:ext cx="2179796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Technology Stack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537805" y="7707987"/>
            <a:ext cx="1355478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Frontend: React (with Vite)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a blazing-fast, modern, and responsive user experience.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37805" y="8007548"/>
            <a:ext cx="1355478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Backend: Spring Boot 3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powerful, secure, and maintainable business logic using a proven enterprise-grade framework.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537805" y="8307110"/>
            <a:ext cx="1355478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Database: MySQL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reliable, structured, and scalable data storage.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537805" y="8606671"/>
            <a:ext cx="1355478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Architecture: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 decoupled three-tier architecture ensures maintainability and the ability to scale components independently.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188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Security is Not an Afterthought—It's Our Foundation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88387"/>
            <a:ext cx="34307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Core Security Measures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9828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Authentication &amp; Authorization: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All API endpoints are secured using Spring Security. We use stateless JWT (JSON Web Tokens) for authentication, ensuring that every request is verified.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5088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Protection: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Role-based access control is enforced on the backend, preventing users from accessing data or training modules not assigned to them.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31888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Secure Coding Practices: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We follow best practices to prevent common vulnerabilities like SQL Injection and Cross-Site Scripting (XSS).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0773" y="369808"/>
            <a:ext cx="7205543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Vision: Creating a Culture of Security</a:t>
            </a:r>
            <a:endParaRPr lang="en-US" sz="2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773" y="1059061"/>
            <a:ext cx="13688854" cy="61889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35294" y="5912686"/>
            <a:ext cx="3053503" cy="38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635294" y="6402942"/>
            <a:ext cx="4654896" cy="305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Culture of continuous security</a:t>
            </a:r>
            <a:endParaRPr lang="en-US" sz="10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097" y="5912686"/>
            <a:ext cx="248733" cy="2487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35294" y="4433433"/>
            <a:ext cx="3053503" cy="38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Metrics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1635294" y="4923690"/>
            <a:ext cx="4654896" cy="305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Measure workforce readiness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097" y="4433433"/>
            <a:ext cx="248733" cy="2487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35294" y="2954180"/>
            <a:ext cx="3053503" cy="38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Training</a:t>
            </a:r>
            <a:endParaRPr lang="en-US" sz="1350" dirty="0"/>
          </a:p>
        </p:txBody>
      </p:sp>
      <p:sp>
        <p:nvSpPr>
          <p:cNvPr id="11" name="Text 6"/>
          <p:cNvSpPr/>
          <p:nvPr/>
        </p:nvSpPr>
        <p:spPr>
          <a:xfrm>
            <a:off x="1635294" y="3444437"/>
            <a:ext cx="4654896" cy="305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Boost employee engagement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97" y="2954180"/>
            <a:ext cx="248733" cy="24873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35294" y="1474928"/>
            <a:ext cx="3053503" cy="38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Today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1635294" y="1965185"/>
            <a:ext cx="4654896" cy="305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 human error risk</a:t>
            </a:r>
            <a:endParaRPr lang="en-US" sz="10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097" y="1474928"/>
            <a:ext cx="248733" cy="24873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470773" y="7533680"/>
            <a:ext cx="2348746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Immediate Impact (Today):</a:t>
            </a:r>
            <a:endParaRPr lang="en-US" sz="1300" dirty="0"/>
          </a:p>
        </p:txBody>
      </p:sp>
      <p:sp>
        <p:nvSpPr>
          <p:cNvPr id="17" name="Text 10"/>
          <p:cNvSpPr/>
          <p:nvPr/>
        </p:nvSpPr>
        <p:spPr>
          <a:xfrm>
            <a:off x="470773" y="7878247"/>
            <a:ext cx="6680359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Dramatically reduces organizational risk from human error.</a:t>
            </a:r>
            <a:endParaRPr lang="en-US" sz="1050" dirty="0"/>
          </a:p>
        </p:txBody>
      </p:sp>
      <p:sp>
        <p:nvSpPr>
          <p:cNvPr id="18" name="Text 11"/>
          <p:cNvSpPr/>
          <p:nvPr/>
        </p:nvSpPr>
        <p:spPr>
          <a:xfrm>
            <a:off x="470773" y="8140541"/>
            <a:ext cx="6680359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Boosts employee engagement with security protocols.</a:t>
            </a:r>
            <a:endParaRPr lang="en-US" sz="1050" dirty="0"/>
          </a:p>
        </p:txBody>
      </p:sp>
      <p:sp>
        <p:nvSpPr>
          <p:cNvPr id="19" name="Text 12"/>
          <p:cNvSpPr/>
          <p:nvPr/>
        </p:nvSpPr>
        <p:spPr>
          <a:xfrm>
            <a:off x="470773" y="8402836"/>
            <a:ext cx="6680359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Provides measurable proof of a more skilled and prepared workforce.</a:t>
            </a:r>
            <a:endParaRPr lang="en-US" sz="1050" dirty="0"/>
          </a:p>
        </p:txBody>
      </p:sp>
      <p:sp>
        <p:nvSpPr>
          <p:cNvPr id="20" name="Text 13"/>
          <p:cNvSpPr/>
          <p:nvPr/>
        </p:nvSpPr>
        <p:spPr>
          <a:xfrm>
            <a:off x="7486888" y="7533680"/>
            <a:ext cx="3365540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Roadmap &amp; Scalability (Future):</a:t>
            </a:r>
            <a:endParaRPr lang="en-US" sz="1300" dirty="0"/>
          </a:p>
        </p:txBody>
      </p:sp>
      <p:sp>
        <p:nvSpPr>
          <p:cNvPr id="21" name="Text 14"/>
          <p:cNvSpPr/>
          <p:nvPr/>
        </p:nvSpPr>
        <p:spPr>
          <a:xfrm>
            <a:off x="7486888" y="7878247"/>
            <a:ext cx="6680359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AI-Powered Threat Modeling: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Automatically generate new training modules based on emerging, real-world threats.</a:t>
            </a:r>
            <a:endParaRPr lang="en-US" sz="1050" dirty="0"/>
          </a:p>
        </p:txBody>
      </p:sp>
      <p:sp>
        <p:nvSpPr>
          <p:cNvPr id="22" name="Text 15"/>
          <p:cNvSpPr/>
          <p:nvPr/>
        </p:nvSpPr>
        <p:spPr>
          <a:xfrm>
            <a:off x="7486888" y="8355806"/>
            <a:ext cx="6680359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Enterprise Analytics Dashboard: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Provide admins with a high-level view of organizational risk areas and employee progress.</a:t>
            </a:r>
            <a:endParaRPr lang="en-US" sz="1050" dirty="0"/>
          </a:p>
        </p:txBody>
      </p:sp>
      <p:sp>
        <p:nvSpPr>
          <p:cNvPr id="23" name="Text 16"/>
          <p:cNvSpPr/>
          <p:nvPr/>
        </p:nvSpPr>
        <p:spPr>
          <a:xfrm>
            <a:off x="7486888" y="8833366"/>
            <a:ext cx="6680359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Platform Integrations: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Seamlessly connect with tools like Slack, Microsoft Teams, and common HRIS platforms.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2025-09-15T17:11:08Z</dcterms:created>
  <dcterms:modified xsi:type="dcterms:W3CDTF">2025-09-15T17:11:08Z</dcterms:modified>
</cp:coreProperties>
</file>